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7"/>
  </p:notesMasterIdLst>
  <p:sldIdLst>
    <p:sldId id="257" r:id="rId2"/>
    <p:sldId id="263" r:id="rId3"/>
    <p:sldId id="264" r:id="rId4"/>
    <p:sldId id="265" r:id="rId5"/>
    <p:sldId id="267" r:id="rId6"/>
    <p:sldId id="266" r:id="rId7"/>
    <p:sldId id="269" r:id="rId8"/>
    <p:sldId id="270" r:id="rId9"/>
    <p:sldId id="271" r:id="rId10"/>
    <p:sldId id="268" r:id="rId11"/>
    <p:sldId id="273" r:id="rId12"/>
    <p:sldId id="274" r:id="rId13"/>
    <p:sldId id="272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4" r:id="rId22"/>
    <p:sldId id="283" r:id="rId23"/>
    <p:sldId id="282" r:id="rId24"/>
    <p:sldId id="285" r:id="rId25"/>
    <p:sldId id="286" r:id="rId26"/>
  </p:sldIdLst>
  <p:sldSz cx="9601200" cy="128016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3BF"/>
    <a:srgbClr val="FDEDF3"/>
    <a:srgbClr val="FBD9E5"/>
    <a:srgbClr val="F6A1BF"/>
    <a:srgbClr val="2EA0C8"/>
    <a:srgbClr val="12BDE3"/>
    <a:srgbClr val="FFD744"/>
    <a:srgbClr val="697BA9"/>
    <a:srgbClr val="9A75A6"/>
    <a:srgbClr val="189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55" d="100"/>
          <a:sy n="55" d="100"/>
        </p:scale>
        <p:origin x="3054" y="102"/>
      </p:cViewPr>
      <p:guideLst>
        <p:guide orient="horz" pos="4032"/>
        <p:guide pos="3024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AC5CFC-901F-46BC-8EA4-A96957D012DC}" type="datetimeFigureOut">
              <a:rPr lang="pt-BR" smtClean="0"/>
              <a:t>12/05/2024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B8459-139B-4E7B-A8BD-0A8694ADEEC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89888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0090" y="2095078"/>
            <a:ext cx="8161020" cy="4456853"/>
          </a:xfrm>
        </p:spPr>
        <p:txBody>
          <a:bodyPr anchor="b"/>
          <a:lstStyle>
            <a:lvl1pPr algn="ctr"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0150" y="6723804"/>
            <a:ext cx="7200900" cy="3090756"/>
          </a:xfrm>
        </p:spPr>
        <p:txBody>
          <a:bodyPr/>
          <a:lstStyle>
            <a:lvl1pPr marL="0" indent="0" algn="ctr">
              <a:buNone/>
              <a:defRPr sz="2520"/>
            </a:lvl1pPr>
            <a:lvl2pPr marL="480060" indent="0" algn="ctr">
              <a:buNone/>
              <a:defRPr sz="2100"/>
            </a:lvl2pPr>
            <a:lvl3pPr marL="960120" indent="0" algn="ctr">
              <a:buNone/>
              <a:defRPr sz="1890"/>
            </a:lvl3pPr>
            <a:lvl4pPr marL="1440180" indent="0" algn="ctr">
              <a:buNone/>
              <a:defRPr sz="1680"/>
            </a:lvl4pPr>
            <a:lvl5pPr marL="1920240" indent="0" algn="ctr">
              <a:buNone/>
              <a:defRPr sz="1680"/>
            </a:lvl5pPr>
            <a:lvl6pPr marL="2400300" indent="0" algn="ctr">
              <a:buNone/>
              <a:defRPr sz="1680"/>
            </a:lvl6pPr>
            <a:lvl7pPr marL="2880360" indent="0" algn="ctr">
              <a:buNone/>
              <a:defRPr sz="1680"/>
            </a:lvl7pPr>
            <a:lvl8pPr marL="3360420" indent="0" algn="ctr">
              <a:buNone/>
              <a:defRPr sz="1680"/>
            </a:lvl8pPr>
            <a:lvl9pPr marL="3840480" indent="0" algn="ctr">
              <a:buNone/>
              <a:defRPr sz="168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E7FEF-E852-48A5-8AF9-B57D7D7D26F1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44350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5E5F9-6E0C-4878-BE70-BA64C93FDDFE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00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70859" y="681567"/>
            <a:ext cx="2070259" cy="10848764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0083" y="681567"/>
            <a:ext cx="6090761" cy="10848764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46662-0365-4A9C-B41C-1A114171D205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3992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AF53F6-0E29-4EB5-8BBA-AE1C13692641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9345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082" y="3191514"/>
            <a:ext cx="8281035" cy="5325109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5082" y="8567000"/>
            <a:ext cx="8281035" cy="2800349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82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82000"/>
                  </a:schemeClr>
                </a:solidFill>
              </a:defRPr>
            </a:lvl2pPr>
            <a:lvl3pPr marL="960120" indent="0">
              <a:buNone/>
              <a:defRPr sz="1890">
                <a:solidFill>
                  <a:schemeClr val="tx1">
                    <a:tint val="82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6pPr>
            <a:lvl7pPr marL="288036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7pPr>
            <a:lvl8pPr marL="336042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8pPr>
            <a:lvl9pPr marL="3840480" indent="0">
              <a:buNone/>
              <a:defRPr sz="168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06D0A-1651-4019-BC2E-864FDDDCCF7D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70395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0083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0608" y="3407833"/>
            <a:ext cx="4080510" cy="81224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31FCF-4706-4374-9A22-0DFCB5BCED17}" type="datetime1">
              <a:rPr lang="pt-BR" smtClean="0"/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425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681570"/>
            <a:ext cx="8281035" cy="247438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1334" y="3138171"/>
            <a:ext cx="4061757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1334" y="4676140"/>
            <a:ext cx="4061757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0608" y="3138171"/>
            <a:ext cx="4081761" cy="1537969"/>
          </a:xfrm>
        </p:spPr>
        <p:txBody>
          <a:bodyPr anchor="b"/>
          <a:lstStyle>
            <a:lvl1pPr marL="0" indent="0">
              <a:buNone/>
              <a:defRPr sz="2520" b="1"/>
            </a:lvl1pPr>
            <a:lvl2pPr marL="480060" indent="0">
              <a:buNone/>
              <a:defRPr sz="2100" b="1"/>
            </a:lvl2pPr>
            <a:lvl3pPr marL="960120" indent="0">
              <a:buNone/>
              <a:defRPr sz="1890" b="1"/>
            </a:lvl3pPr>
            <a:lvl4pPr marL="1440180" indent="0">
              <a:buNone/>
              <a:defRPr sz="1680" b="1"/>
            </a:lvl4pPr>
            <a:lvl5pPr marL="1920240" indent="0">
              <a:buNone/>
              <a:defRPr sz="1680" b="1"/>
            </a:lvl5pPr>
            <a:lvl6pPr marL="2400300" indent="0">
              <a:buNone/>
              <a:defRPr sz="1680" b="1"/>
            </a:lvl6pPr>
            <a:lvl7pPr marL="2880360" indent="0">
              <a:buNone/>
              <a:defRPr sz="1680" b="1"/>
            </a:lvl7pPr>
            <a:lvl8pPr marL="3360420" indent="0">
              <a:buNone/>
              <a:defRPr sz="1680" b="1"/>
            </a:lvl8pPr>
            <a:lvl9pPr marL="3840480" indent="0">
              <a:buNone/>
              <a:defRPr sz="168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60608" y="4676140"/>
            <a:ext cx="4081761" cy="687789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F94DC6-21E1-4852-ACBE-1277A19E894A}" type="datetime1">
              <a:rPr lang="pt-BR" smtClean="0"/>
              <a:t>12/05/2024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96087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D2367-21B9-44CB-B749-DF020A7135EB}" type="datetime1">
              <a:rPr lang="pt-BR" smtClean="0"/>
              <a:t>12/05/2024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071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0E653-F813-4468-AAFF-B29B662EC94C}" type="datetime1">
              <a:rPr lang="pt-BR" smtClean="0"/>
              <a:t>12/05/2024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2831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81760" y="1843196"/>
            <a:ext cx="4860608" cy="9097433"/>
          </a:xfrm>
        </p:spPr>
        <p:txBody>
          <a:bodyPr/>
          <a:lstStyle>
            <a:lvl1pPr>
              <a:defRPr sz="3360"/>
            </a:lvl1pPr>
            <a:lvl2pPr>
              <a:defRPr sz="2940"/>
            </a:lvl2pPr>
            <a:lvl3pPr>
              <a:defRPr sz="252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543CFA-EAC0-40E1-A096-4AB40894C48E}" type="datetime1">
              <a:rPr lang="pt-BR" smtClean="0"/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9592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1333" y="853440"/>
            <a:ext cx="3096637" cy="2987040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81760" y="1843196"/>
            <a:ext cx="4860608" cy="9097433"/>
          </a:xfrm>
        </p:spPr>
        <p:txBody>
          <a:bodyPr anchor="t"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80360" indent="0">
              <a:buNone/>
              <a:defRPr sz="2100"/>
            </a:lvl7pPr>
            <a:lvl8pPr marL="3360420" indent="0">
              <a:buNone/>
              <a:defRPr sz="2100"/>
            </a:lvl8pPr>
            <a:lvl9pPr marL="3840480" indent="0">
              <a:buNone/>
              <a:defRPr sz="21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61333" y="3840480"/>
            <a:ext cx="3096637" cy="7114964"/>
          </a:xfrm>
        </p:spPr>
        <p:txBody>
          <a:bodyPr/>
          <a:lstStyle>
            <a:lvl1pPr marL="0" indent="0">
              <a:buNone/>
              <a:defRPr sz="1680"/>
            </a:lvl1pPr>
            <a:lvl2pPr marL="480060" indent="0">
              <a:buNone/>
              <a:defRPr sz="1470"/>
            </a:lvl2pPr>
            <a:lvl3pPr marL="960120" indent="0">
              <a:buNone/>
              <a:defRPr sz="1260"/>
            </a:lvl3pPr>
            <a:lvl4pPr marL="1440180" indent="0">
              <a:buNone/>
              <a:defRPr sz="1050"/>
            </a:lvl4pPr>
            <a:lvl5pPr marL="1920240" indent="0">
              <a:buNone/>
              <a:defRPr sz="1050"/>
            </a:lvl5pPr>
            <a:lvl6pPr marL="2400300" indent="0">
              <a:buNone/>
              <a:defRPr sz="1050"/>
            </a:lvl6pPr>
            <a:lvl7pPr marL="2880360" indent="0">
              <a:buNone/>
              <a:defRPr sz="1050"/>
            </a:lvl7pPr>
            <a:lvl8pPr marL="3360420" indent="0">
              <a:buNone/>
              <a:defRPr sz="1050"/>
            </a:lvl8pPr>
            <a:lvl9pPr marL="3840480" indent="0">
              <a:buNone/>
              <a:defRPr sz="10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253660-78E9-4AD2-8D6C-30E1AB95FE4F}" type="datetime1">
              <a:rPr lang="pt-BR" smtClean="0"/>
              <a:t>12/05/2024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7082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0083" y="681570"/>
            <a:ext cx="8281035" cy="24743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0083" y="3407833"/>
            <a:ext cx="8281035" cy="81224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0083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18A4D30-B2FD-4556-A295-46C38BFDB8D6}" type="datetime1">
              <a:rPr lang="pt-BR" smtClean="0"/>
              <a:t>12/05/2024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80398" y="11865189"/>
            <a:ext cx="3240405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pt-BR"/>
              <a:t>HTML 5 MASTERS JEDI - MARCOS PELAEZ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0848" y="11865189"/>
            <a:ext cx="2160270" cy="6815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82FC149-DB21-47B4-89CB-98CA1FA14C4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412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030" indent="-24003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0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1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2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216027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40030" algn="l" defTabSz="960120" rtl="0" eaLnBrk="1" latinLnBrk="0" hangingPunct="1">
        <a:lnSpc>
          <a:spcPct val="90000"/>
        </a:lnSpc>
        <a:spcBef>
          <a:spcPts val="525"/>
        </a:spcBef>
        <a:buFont typeface="Arial" panose="020B0604020202020204" pitchFamily="34" charset="0"/>
        <a:buChar char="•"/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6pPr>
      <a:lvl7pPr marL="288036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7pPr>
      <a:lvl8pPr marL="336042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8pPr>
      <a:lvl9pPr marL="3840480" algn="l" defTabSz="960120" rtl="0" eaLnBrk="1" latinLnBrk="0" hangingPunct="1">
        <a:defRPr sz="189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codepen.io/" TargetMode="Externa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io.me/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hdphoto" Target="../media/hdphoto1.wdp"/><Relationship Id="rId7" Type="http://schemas.openxmlformats.org/officeDocument/2006/relationships/hyperlink" Target="https://www.linkedin.com/in/pelaezmarco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marcospelaez-dev" TargetMode="Externa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13121701-5A61-41D9-B8C3-9C62EC2D8D9E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rgbClr val="F6A3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33E274EA-8972-9399-0EEC-544A9ABF0940}"/>
              </a:ext>
            </a:extLst>
          </p:cNvPr>
          <p:cNvSpPr/>
          <p:nvPr/>
        </p:nvSpPr>
        <p:spPr>
          <a:xfrm>
            <a:off x="1897811" y="2053087"/>
            <a:ext cx="5745193" cy="9506308"/>
          </a:xfrm>
          <a:prstGeom prst="ellipse">
            <a:avLst/>
          </a:prstGeom>
          <a:solidFill>
            <a:schemeClr val="bg1">
              <a:lumMod val="95000"/>
              <a:alpha val="58000"/>
            </a:scheme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Imagem 12" descr="Homem com chapéu&#10;&#10;Descrição gerada automaticamente">
            <a:extLst>
              <a:ext uri="{FF2B5EF4-FFF2-40B4-BE49-F238E27FC236}">
                <a16:creationId xmlns:a16="http://schemas.microsoft.com/office/drawing/2014/main" id="{9DA3EC7E-91E4-6516-5178-D4637AC00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809" y="1933988"/>
            <a:ext cx="6614950" cy="9674165"/>
          </a:xfrm>
          <a:prstGeom prst="rect">
            <a:avLst/>
          </a:prstGeom>
        </p:spPr>
      </p:pic>
      <p:pic>
        <p:nvPicPr>
          <p:cNvPr id="8" name="Imagem 7" descr="Uma imagem contendo Logotipo&#10;&#10;Descrição gerada automaticamente">
            <a:extLst>
              <a:ext uri="{FF2B5EF4-FFF2-40B4-BE49-F238E27FC236}">
                <a16:creationId xmlns:a16="http://schemas.microsoft.com/office/drawing/2014/main" id="{41B16AC2-F1DC-956C-242C-66E0EDD24B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26807" r="30166" b="25374"/>
          <a:stretch/>
        </p:blipFill>
        <p:spPr>
          <a:xfrm>
            <a:off x="3847380" y="7677508"/>
            <a:ext cx="1897811" cy="2277375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081942D3-C489-1041-034E-97B9C5638431}"/>
              </a:ext>
            </a:extLst>
          </p:cNvPr>
          <p:cNvSpPr txBox="1"/>
          <p:nvPr/>
        </p:nvSpPr>
        <p:spPr>
          <a:xfrm>
            <a:off x="3078192" y="6659594"/>
            <a:ext cx="36403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D744"/>
                </a:solidFill>
                <a:latin typeface="Abadi" panose="020F0502020204030204" pitchFamily="34" charset="0"/>
              </a:rPr>
              <a:t>HTML 5</a:t>
            </a:r>
          </a:p>
        </p:txBody>
      </p:sp>
      <p:pic>
        <p:nvPicPr>
          <p:cNvPr id="11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F2E5818D-AD5D-70CE-4EE5-508696813A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26807" r="30166" b="48197"/>
          <a:stretch/>
        </p:blipFill>
        <p:spPr>
          <a:xfrm>
            <a:off x="3847379" y="7677508"/>
            <a:ext cx="1897811" cy="1190447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DF45C2F2-6546-D966-62EE-56AFCFF35650}"/>
              </a:ext>
            </a:extLst>
          </p:cNvPr>
          <p:cNvSpPr txBox="1"/>
          <p:nvPr/>
        </p:nvSpPr>
        <p:spPr>
          <a:xfrm>
            <a:off x="0" y="272709"/>
            <a:ext cx="9601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A Odisseia dos Mestres</a:t>
            </a:r>
          </a:p>
          <a:p>
            <a:pPr algn="ctr"/>
            <a:r>
              <a:rPr lang="pt-BR" sz="6000" b="1" dirty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Roboto" panose="02000000000000000000" pitchFamily="2" charset="0"/>
                <a:ea typeface="Roboto" panose="02000000000000000000" pitchFamily="2" charset="0"/>
              </a:rPr>
              <a:t>do Código Web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3ED114E-C12E-628D-3AE9-745D8726E00A}"/>
              </a:ext>
            </a:extLst>
          </p:cNvPr>
          <p:cNvSpPr txBox="1"/>
          <p:nvPr/>
        </p:nvSpPr>
        <p:spPr>
          <a:xfrm>
            <a:off x="2512442" y="11555971"/>
            <a:ext cx="4771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b="1" dirty="0">
                <a:solidFill>
                  <a:srgbClr val="2EA0C8"/>
                </a:solidFill>
                <a:latin typeface="Abadi" panose="020F0502020204030204" pitchFamily="34" charset="0"/>
              </a:rPr>
              <a:t>Marcos Pelaez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4F8E98E-2FD8-AB8B-BB36-6B1C7BD42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6055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LINKS E IMAGENS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3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2B69DFF-E145-CA67-8822-559955DEC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FE67F85-A4D9-1D22-0EF9-52DA6D5D3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2468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545663"/>
            <a:ext cx="8660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Elemento clicável que conecta páginas ou sites diversos. Facilita a navegação e a interconexão de conteúdo online e a transmissão de dados e a navegação entre diferentes partes da internet. 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Elemento essencial para navegação na Web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4.1 Links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0DD6B2EA-A5A5-CBF3-6366-21A9E91A6E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4" y="4978606"/>
            <a:ext cx="8619955" cy="646897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845BE0E-B8FF-45D1-21E8-268F08C4A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18F301E-28F8-AB27-BD02-23BC8E868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3477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545663"/>
            <a:ext cx="866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Imagens são incorporadas com o elemento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img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utilizando o atributo 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src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para especificar o caminho da imagem.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Elemento atrativo importante para engajamento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4.2 Imagens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Interface gráfica do usuário&#10;&#10;Descrição gerada automaticamente">
            <a:extLst>
              <a:ext uri="{FF2B5EF4-FFF2-40B4-BE49-F238E27FC236}">
                <a16:creationId xmlns:a16="http://schemas.microsoft.com/office/drawing/2014/main" id="{5B992F7B-4EFC-6161-D414-945AABD131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78" y="4977235"/>
            <a:ext cx="8622821" cy="647358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A39DA91-9771-CE24-8A87-304A9F633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1841146-9138-5B87-D0B9-45F11EC6E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6062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FORMULÁRIOS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05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3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6CFC485-7DC3-617A-7C22-0CE6A20AB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4A8FDC5-D17E-EBC4-9546-28B1B3BB5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891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369813"/>
            <a:ext cx="866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Formulários são fundamentais para interações do usuário. Utilize o elemento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form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criar um formulário e elementos como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&lt;input&gt;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textarea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button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para coletar informações do usuário.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Elemento de Iteração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Formulários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A5A1D09C-A2C4-F4F2-C091-D9EE8C45E3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158" y="5000224"/>
            <a:ext cx="8694611" cy="6517699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B268E35-A16D-6C1B-C936-772123AA5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99FAC9C-6934-18C3-AFAC-0DE6D36CB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8514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LAYOUT, JOGANDO CORRETAMENTE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9794636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ítulo">
            <a:extLst>
              <a:ext uri="{FF2B5EF4-FFF2-40B4-BE49-F238E27FC236}">
                <a16:creationId xmlns:a16="http://schemas.microsoft.com/office/drawing/2014/main" id="{09B0DA6A-0D44-EBFC-D949-A1663C8537F5}"/>
              </a:ext>
            </a:extLst>
          </p:cNvPr>
          <p:cNvSpPr txBox="1"/>
          <p:nvPr/>
        </p:nvSpPr>
        <p:spPr>
          <a:xfrm>
            <a:off x="-2" y="10052204"/>
            <a:ext cx="960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400" dirty="0">
                <a:solidFill>
                  <a:schemeClr val="bg1"/>
                </a:solidFill>
                <a:latin typeface="Impact" panose="020B0806030902050204" pitchFamily="34" charset="0"/>
              </a:rPr>
              <a:t>ELEMENTOS EM LINHA OU EM BLOCO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B0CAF8-9EA5-E296-ADA1-73C9DDFD6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C941E95-6C0B-A61F-8DE2-BCEE9CA80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8224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369813"/>
            <a:ext cx="86609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No desenvolvimento web, é crucial compreender a diferença entre elementos HTML em linha e em bloco, pois isso afeta diretamente o layout e o comportamento dos elementos na página. Vamos explicar essa distinção de forma simples e destacar sua importância.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Dominando esse jogo de escolher adequadamente os elementos HTML em linha ou em bloco, você pode criar Páginas Web incríveis, nível Jedi Master!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072618"/>
            <a:ext cx="866092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Entendendo a Diferença entre Elementos HTML em Linha e em Bloco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Segredos layout HTML 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28F8101C-5EE6-10B1-6583-AF167708D8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26807" r="30166" b="25374"/>
          <a:stretch/>
        </p:blipFill>
        <p:spPr>
          <a:xfrm>
            <a:off x="3297115" y="7105879"/>
            <a:ext cx="3006969" cy="360836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0921FF47-C4E5-283A-13B2-A4DDC11889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F20FDE5D-2EA5-C3BF-079E-43D95C888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6302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497343" y="2095979"/>
            <a:ext cx="866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elementos HTML em bloco ocupam toda a largura disponível horizontalmente e geralmente começam em uma nova linha. Eles são usados para estruturar grandes seções de conteúdo em uma página, como parágrafos, divisões de layout e listas.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6.1 Elementos em Bloco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">
            <a:extLst>
              <a:ext uri="{FF2B5EF4-FFF2-40B4-BE49-F238E27FC236}">
                <a16:creationId xmlns:a16="http://schemas.microsoft.com/office/drawing/2014/main" id="{2684F98F-2A07-CAC0-CBCA-7EDDF43562A3}"/>
              </a:ext>
            </a:extLst>
          </p:cNvPr>
          <p:cNvSpPr txBox="1"/>
          <p:nvPr/>
        </p:nvSpPr>
        <p:spPr>
          <a:xfrm>
            <a:off x="515319" y="4250797"/>
            <a:ext cx="86609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Importância: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elementos em bloco são ideais para criar a estrutura geral da página.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Permitem aplicar estilos, como largura, altura, margens e preenchimentos, de forma mais flexível.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Podem conter outros elementos, como imagens, formulários e textos.</a:t>
            </a:r>
          </a:p>
        </p:txBody>
      </p:sp>
      <p:pic>
        <p:nvPicPr>
          <p:cNvPr id="11" name="Imagem 10" descr="Tela de computador com fundo azul e letras brancas&#10;&#10;Descrição gerada automaticamente">
            <a:extLst>
              <a:ext uri="{FF2B5EF4-FFF2-40B4-BE49-F238E27FC236}">
                <a16:creationId xmlns:a16="http://schemas.microsoft.com/office/drawing/2014/main" id="{89D65F60-C7ED-E10C-140B-1DECD9215B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87" y="7129461"/>
            <a:ext cx="8582613" cy="4827720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F7117B3-F559-27AA-446B-6185D7E90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C32A775-628D-39DA-8585-3FFB8620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3099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497343" y="2095979"/>
            <a:ext cx="866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elementos HTML em linha ocupam apenas o espaço necessário na linha atual e não iniciam uma nova linha. Eles são frequentemente usados para marcar partes de texto dentro de um parágrafo ou para inserir conteúdo em linha com o texto.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6.2 Elementos em Linha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">
            <a:extLst>
              <a:ext uri="{FF2B5EF4-FFF2-40B4-BE49-F238E27FC236}">
                <a16:creationId xmlns:a16="http://schemas.microsoft.com/office/drawing/2014/main" id="{2684F98F-2A07-CAC0-CBCA-7EDDF43562A3}"/>
              </a:ext>
            </a:extLst>
          </p:cNvPr>
          <p:cNvSpPr txBox="1"/>
          <p:nvPr/>
        </p:nvSpPr>
        <p:spPr>
          <a:xfrm>
            <a:off x="515319" y="4250797"/>
            <a:ext cx="86609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Importância: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elementos em linha são úteis para destacar partes específicas do texto, como links ou palavras-chave.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Eles são mais adequados para conteúdo que não precisa ocupar uma linha inteira.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Permitem a estilização de partes específicas do texto, como cor, tamanho da fonte e estilo.</a:t>
            </a:r>
          </a:p>
        </p:txBody>
      </p:sp>
      <p:pic>
        <p:nvPicPr>
          <p:cNvPr id="6" name="Imagem 5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5F1BAF4A-2D7D-BACD-6911-DEE8E4F4ED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11" y="7144065"/>
            <a:ext cx="8670954" cy="4882792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27B844F-708A-12C0-23FC-6AB911DF2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780DFF2E-7A6B-F688-255C-FAA7815CD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7658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WEB SEMÂNTICA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07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5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6611DAE-3A67-3C8D-17C7-2FB8008E9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38D17C2-EF3F-D655-8188-2BC482FA1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20469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INTRODUÇÃO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2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00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3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747C2D-F038-0452-EF9C-3EF64B66C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9D3444C-0F2B-FB9E-6680-EFC53550C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769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Web Semântica no HTML 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">
            <a:extLst>
              <a:ext uri="{FF2B5EF4-FFF2-40B4-BE49-F238E27FC236}">
                <a16:creationId xmlns:a16="http://schemas.microsoft.com/office/drawing/2014/main" id="{2684F98F-2A07-CAC0-CBCA-7EDDF43562A3}"/>
              </a:ext>
            </a:extLst>
          </p:cNvPr>
          <p:cNvSpPr txBox="1"/>
          <p:nvPr/>
        </p:nvSpPr>
        <p:spPr>
          <a:xfrm>
            <a:off x="497734" y="3512245"/>
            <a:ext cx="866092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Web Semântica no HTML5 refere-se ao uso de elementos semânticos que fornecem significado e estrutura claros ao conteúdo da página. Por exemplo, em vez de usar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div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genéricas, agora podemos usar elementos como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&lt;header&gt;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footer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article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o que torna o código mais legível e compreensível tanto para os desenvolvedores quanto para os motores de busca. Esses elementos melhoram a acessibilidade, permitindo uma navegação mais intuitiva e uma compreensão mais profunda do conteúdo, representando uma evolução significativa em relação às versões anteriores do HTML.</a:t>
            </a:r>
          </a:p>
        </p:txBody>
      </p:sp>
      <p:sp>
        <p:nvSpPr>
          <p:cNvPr id="6" name="Subtítulo">
            <a:extLst>
              <a:ext uri="{FF2B5EF4-FFF2-40B4-BE49-F238E27FC236}">
                <a16:creationId xmlns:a16="http://schemas.microsoft.com/office/drawing/2014/main" id="{C51BDCFD-C6BC-9132-897E-DC7E0C02767F}"/>
              </a:ext>
            </a:extLst>
          </p:cNvPr>
          <p:cNvSpPr txBox="1"/>
          <p:nvPr/>
        </p:nvSpPr>
        <p:spPr>
          <a:xfrm>
            <a:off x="444979" y="207261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Dando significado no código</a:t>
            </a:r>
          </a:p>
        </p:txBody>
      </p:sp>
      <p:pic>
        <p:nvPicPr>
          <p:cNvPr id="11" name="Imagem 10" descr="Texto&#10;&#10;Descrição gerada automaticamente">
            <a:extLst>
              <a:ext uri="{FF2B5EF4-FFF2-40B4-BE49-F238E27FC236}">
                <a16:creationId xmlns:a16="http://schemas.microsoft.com/office/drawing/2014/main" id="{29CE237B-0E44-6AC3-21DF-2C40CCC8F9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34" y="7515880"/>
            <a:ext cx="8608166" cy="4842895"/>
          </a:xfrm>
          <a:prstGeom prst="rect">
            <a:avLst/>
          </a:prstGeom>
        </p:spPr>
      </p:pic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D2C66E68-6DB9-08EA-DA7D-29CA43767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B64391A-0864-6E0D-8121-82D826C04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71723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PRATICAR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08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5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300BDA-7962-7031-D5FE-CFA1B9897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035912-747B-DB87-98F7-10C478726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5856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497343" y="2095979"/>
            <a:ext cx="8660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dica que dou para você praticar e/ou testar seus códigos é o 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CodePen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trata de um editor de código online onde você pode praticar, estudar e testar. Seu dia a dia fica muito prático e rápido com ele.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2"/>
              </a:rPr>
              <a:t>CodePen</a:t>
            </a:r>
            <a:endParaRPr lang="pt-BR" sz="2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Apenas uma Dica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6631983-5790-9FEC-AE96-A8238E0FC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078" y="5684135"/>
            <a:ext cx="8620779" cy="4128972"/>
          </a:xfrm>
          <a:prstGeom prst="rect">
            <a:avLst/>
          </a:prstGeom>
        </p:spPr>
      </p:pic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80928DD-CE5E-8143-5E1A-B5728033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ADA3A4F-C132-0042-23E9-FED93C475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0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09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5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72EE159-5D80-F9E0-894A-86FBF703B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F544C84-4B79-E7D6-D36E-2481F146B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7650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497343" y="2095979"/>
            <a:ext cx="866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Prezados guerreiros Web!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Espero ter ajudado a dar uma noção master para você iniciar sua jornada épica como Desenvolvedor Web, assim como eu comecei a tempos! Esta é gloriosa e gratificante, Eu garanto! 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Conclusão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Texto corrido">
            <a:extLst>
              <a:ext uri="{FF2B5EF4-FFF2-40B4-BE49-F238E27FC236}">
                <a16:creationId xmlns:a16="http://schemas.microsoft.com/office/drawing/2014/main" id="{2684F98F-2A07-CAC0-CBCA-7EDDF43562A3}"/>
              </a:ext>
            </a:extLst>
          </p:cNvPr>
          <p:cNvSpPr txBox="1"/>
          <p:nvPr/>
        </p:nvSpPr>
        <p:spPr>
          <a:xfrm>
            <a:off x="515319" y="4250797"/>
            <a:ext cx="86609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Quero destacar aqui que esse ebook não esgota o assunto, muito pelo contrário. Digo isso porque é muito necessário falar, embora seja óbvio! Este ebook é um start para sua carreira que espero seja muito emocionante, divertido e cheiro de realizações!</a:t>
            </a:r>
          </a:p>
        </p:txBody>
      </p:sp>
      <p:sp>
        <p:nvSpPr>
          <p:cNvPr id="3" name="Texto corrido">
            <a:extLst>
              <a:ext uri="{FF2B5EF4-FFF2-40B4-BE49-F238E27FC236}">
                <a16:creationId xmlns:a16="http://schemas.microsoft.com/office/drawing/2014/main" id="{25168208-D65A-AECE-264B-97A5D2C6397A}"/>
              </a:ext>
            </a:extLst>
          </p:cNvPr>
          <p:cNvSpPr txBox="1"/>
          <p:nvPr/>
        </p:nvSpPr>
        <p:spPr>
          <a:xfrm>
            <a:off x="515319" y="6400800"/>
            <a:ext cx="8660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Dominar os principais elementos HTML5 é o primeiro passo para se tornar um desenvolvedor web habilidoso. Com este guia prático, você aprendeu os fundamentos de HTML5 de uma maneira simples e direta. Continue praticando e explorando para aprimorar suas habilidades no desenvolvimento web.</a:t>
            </a:r>
          </a:p>
        </p:txBody>
      </p:sp>
      <p:sp>
        <p:nvSpPr>
          <p:cNvPr id="8" name="Texto corrido">
            <a:extLst>
              <a:ext uri="{FF2B5EF4-FFF2-40B4-BE49-F238E27FC236}">
                <a16:creationId xmlns:a16="http://schemas.microsoft.com/office/drawing/2014/main" id="{E9DDB186-8663-DA35-EBEA-5C648BB7AFE0}"/>
              </a:ext>
            </a:extLst>
          </p:cNvPr>
          <p:cNvSpPr txBox="1"/>
          <p:nvPr/>
        </p:nvSpPr>
        <p:spPr>
          <a:xfrm>
            <a:off x="515319" y="9050214"/>
            <a:ext cx="8660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Se me permite uma dica? Inclua a DIO em sua jornada.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Escolha uma trilha para se desenvolver e mergulhe! Seus conhecimentos e tenacidade será como seu sabre de luz, e com ele e toda comunidade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dev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você vai vencer!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Que a força esteja com você!</a:t>
            </a:r>
          </a:p>
        </p:txBody>
      </p:sp>
      <p:sp>
        <p:nvSpPr>
          <p:cNvPr id="10" name="Texto corrido">
            <a:hlinkClick r:id="rId2"/>
            <a:extLst>
              <a:ext uri="{FF2B5EF4-FFF2-40B4-BE49-F238E27FC236}">
                <a16:creationId xmlns:a16="http://schemas.microsoft.com/office/drawing/2014/main" id="{C5116196-0B4A-F1FF-E589-F6DB2FDD411F}"/>
              </a:ext>
            </a:extLst>
          </p:cNvPr>
          <p:cNvSpPr txBox="1"/>
          <p:nvPr/>
        </p:nvSpPr>
        <p:spPr>
          <a:xfrm>
            <a:off x="515319" y="11224845"/>
            <a:ext cx="86609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DIO – Digital </a:t>
            </a:r>
            <a:r>
              <a:rPr lang="pt-BR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Innovation</a:t>
            </a:r>
            <a:r>
              <a:rPr lang="pt-BR" sz="2400" dirty="0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 err="1">
                <a:solidFill>
                  <a:srgbClr val="0070C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endParaRPr lang="pt-BR" sz="2400" dirty="0">
              <a:solidFill>
                <a:srgbClr val="0070C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167DB3-FC4C-E8DE-F7C6-51CE485C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889580-F8E8-DCE3-64A7-D711025C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331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497343" y="2095979"/>
            <a:ext cx="866092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Agradeço muito a sua leitura. 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Este ebook foi feito pensando em você aprendiz PADAWAN que quer seguir carreira como front-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end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está começando sua linda jornada!</a:t>
            </a:r>
          </a:p>
          <a:p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Espero ter ajudado a você começar bem com este trabalho!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600" dirty="0">
                <a:latin typeface="Impact" panose="020B0806030902050204" pitchFamily="34" charset="0"/>
              </a:rPr>
              <a:t>OBRIGADO PELA SUA LEITURA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8167DB3-FC4C-E8DE-F7C6-51CE485C6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5889580-F8E8-DCE3-64A7-D711025C5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25</a:t>
            </a:fld>
            <a:endParaRPr lang="pt-BR"/>
          </a:p>
        </p:txBody>
      </p:sp>
      <p:pic>
        <p:nvPicPr>
          <p:cNvPr id="11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BC598174-79A1-8A80-0F83-3005FCB91F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26807" r="30166" b="25374"/>
          <a:stretch/>
        </p:blipFill>
        <p:spPr>
          <a:xfrm>
            <a:off x="3906497" y="4709440"/>
            <a:ext cx="1788206" cy="2145849"/>
          </a:xfrm>
          <a:prstGeom prst="rect">
            <a:avLst/>
          </a:prstGeom>
        </p:spPr>
      </p:pic>
      <p:pic>
        <p:nvPicPr>
          <p:cNvPr id="13" name="Imagem 12" descr="Homem olhando para o lado&#10;&#10;Descrição gerada automaticamente">
            <a:extLst>
              <a:ext uri="{FF2B5EF4-FFF2-40B4-BE49-F238E27FC236}">
                <a16:creationId xmlns:a16="http://schemas.microsoft.com/office/drawing/2014/main" id="{979EC95C-9C47-FD2B-6D78-0E21ADA505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0025" y="7325480"/>
            <a:ext cx="1441150" cy="1441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7E705899-E939-8509-BDD1-EA57B82F285F}"/>
              </a:ext>
            </a:extLst>
          </p:cNvPr>
          <p:cNvSpPr txBox="1"/>
          <p:nvPr/>
        </p:nvSpPr>
        <p:spPr>
          <a:xfrm>
            <a:off x="3751659" y="8910293"/>
            <a:ext cx="20978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Marcos Pelaez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B91AD5F-2371-5B80-ACE6-75965B542678}"/>
              </a:ext>
            </a:extLst>
          </p:cNvPr>
          <p:cNvSpPr txBox="1"/>
          <p:nvPr/>
        </p:nvSpPr>
        <p:spPr>
          <a:xfrm>
            <a:off x="3110058" y="9320748"/>
            <a:ext cx="35439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Desenvolvedor Front-</a:t>
            </a:r>
            <a:r>
              <a:rPr lang="pt-BR" sz="2400" dirty="0" err="1"/>
              <a:t>End</a:t>
            </a:r>
            <a:endParaRPr lang="pt-BR" sz="2400" dirty="0"/>
          </a:p>
        </p:txBody>
      </p:sp>
      <p:pic>
        <p:nvPicPr>
          <p:cNvPr id="26" name="Imagem 25" descr="Imagem em preto e branco&#10;&#10;Descrição gerada automaticamente">
            <a:hlinkClick r:id="rId5"/>
            <a:extLst>
              <a:ext uri="{FF2B5EF4-FFF2-40B4-BE49-F238E27FC236}">
                <a16:creationId xmlns:a16="http://schemas.microsoft.com/office/drawing/2014/main" id="{8EF02028-355C-5738-FF93-255CC1B3A5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802" y="9661686"/>
            <a:ext cx="1218445" cy="1218445"/>
          </a:xfrm>
          <a:prstGeom prst="rect">
            <a:avLst/>
          </a:prstGeom>
        </p:spPr>
      </p:pic>
      <p:pic>
        <p:nvPicPr>
          <p:cNvPr id="28" name="Imagem 27" descr="Ícone&#10;&#10;Descrição gerada automaticamente">
            <a:hlinkClick r:id="rId7"/>
            <a:extLst>
              <a:ext uri="{FF2B5EF4-FFF2-40B4-BE49-F238E27FC236}">
                <a16:creationId xmlns:a16="http://schemas.microsoft.com/office/drawing/2014/main" id="{8B6933A3-125D-0A39-8FCF-FA6588DB68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806" y="9751688"/>
            <a:ext cx="1105793" cy="1105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1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387398"/>
            <a:ext cx="86609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HTML5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revolucionou a forma como construímos e interagimos com páginas da web. Seja você um novato ou um veterano no mundo do desenvolvimento web, compreender os elementos essenciais do HTML5 é fundamental. Neste guia, vamos explorar os principais elementos HTML5 de forma simples e prática, com exemplos de código para ajudá-lo a entender cada conceito.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339078" y="2087356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Introdução ao HTML5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Domine os Principais Elementos HTML 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Logotipo&#10;&#10;Descrição gerada automaticamente">
            <a:extLst>
              <a:ext uri="{FF2B5EF4-FFF2-40B4-BE49-F238E27FC236}">
                <a16:creationId xmlns:a16="http://schemas.microsoft.com/office/drawing/2014/main" id="{D5C37C1E-AC7C-3AA8-852B-80535F549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985" t="26807" r="30166" b="25374"/>
          <a:stretch/>
        </p:blipFill>
        <p:spPr>
          <a:xfrm>
            <a:off x="3297115" y="7105879"/>
            <a:ext cx="3006969" cy="3608365"/>
          </a:xfrm>
          <a:prstGeom prst="rect">
            <a:avLst/>
          </a:prstGeom>
        </p:spPr>
      </p:pic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7E9C10E5-772F-146A-619E-E27D24A64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EFD94DEF-CF5E-BF36-E58F-80A1A8A1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8815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1" y="6449854"/>
            <a:ext cx="960119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0" dirty="0">
                <a:solidFill>
                  <a:schemeClr val="bg1"/>
                </a:solidFill>
                <a:latin typeface="Impact" panose="020B0806030902050204" pitchFamily="34" charset="0"/>
              </a:rPr>
              <a:t>ESTRUTURA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01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7885212"/>
            <a:ext cx="7174523" cy="118445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1EF2F7-1151-A100-9953-4DF00315DF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C5EDF7E-33C8-E37C-CE82-72A5A01D1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3912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387398"/>
            <a:ext cx="86609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Para começar, vamos criar a estrutura básica de uma página HTML5. Utilizaremos os elementos 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html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&gt;, 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head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 e &lt;body&gt;.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Criar a estrutura básica de uma página HTML5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Básico de uma Página HTML5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6947F4A2-ACC6-48E1-863E-070CA4DF80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932" y="4913230"/>
            <a:ext cx="8660204" cy="6499185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06CA4A-48B4-EE8A-A005-994F34D87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72442CE-D5A3-6D84-0C1C-4DD8DDB1A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1337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7200" dirty="0">
                <a:solidFill>
                  <a:schemeClr val="bg1"/>
                </a:solidFill>
                <a:latin typeface="Impact" panose="020B0806030902050204" pitchFamily="34" charset="0"/>
              </a:rPr>
              <a:t>TÍTULOS E PARÁGRAFOS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02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3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81805FF-CE70-B8DE-2AF9-75EF6C162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A433208-6321-6C85-C8F8-43A4B5368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0642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545663"/>
            <a:ext cx="8660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Os elementos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&lt;h1&gt;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&lt;h6&gt;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são utilizados para títulos, onde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&lt;h1&gt;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é o mais importante e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&lt;h6&gt; 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o menos importante. Os parágrafos são marcados com o elemento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&lt;p&gt;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Criar uma hierarquia e organização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Títulos e Parágrafos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FE3304E1-AEA3-DBE2-8D03-6AA5A0D72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56" y="5013783"/>
            <a:ext cx="8619944" cy="6468971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2BBA22-50CA-91DC-EA7F-F76798F6E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3A3BBA1C-3F8D-A3F0-2F5A-80C6BFA6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26372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C5576362-A937-583C-4C89-BBBCC59433C8}"/>
              </a:ext>
            </a:extLst>
          </p:cNvPr>
          <p:cNvSpPr/>
          <p:nvPr/>
        </p:nvSpPr>
        <p:spPr>
          <a:xfrm>
            <a:off x="0" y="0"/>
            <a:ext cx="9601200" cy="12801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" name="Título">
            <a:extLst>
              <a:ext uri="{FF2B5EF4-FFF2-40B4-BE49-F238E27FC236}">
                <a16:creationId xmlns:a16="http://schemas.microsoft.com/office/drawing/2014/main" id="{8B355645-959A-8C73-1712-EF039E169030}"/>
              </a:ext>
            </a:extLst>
          </p:cNvPr>
          <p:cNvSpPr txBox="1"/>
          <p:nvPr/>
        </p:nvSpPr>
        <p:spPr>
          <a:xfrm>
            <a:off x="-2" y="6945923"/>
            <a:ext cx="960119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dirty="0">
                <a:solidFill>
                  <a:schemeClr val="bg1"/>
                </a:solidFill>
                <a:latin typeface="Impact" panose="020B0806030902050204" pitchFamily="34" charset="0"/>
              </a:rPr>
              <a:t>LISTAS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41D600FC-6E6B-198B-9752-F5EE4B451E2B}"/>
              </a:ext>
            </a:extLst>
          </p:cNvPr>
          <p:cNvSpPr txBox="1"/>
          <p:nvPr/>
        </p:nvSpPr>
        <p:spPr>
          <a:xfrm>
            <a:off x="-1" y="2022233"/>
            <a:ext cx="960119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0" dirty="0">
                <a:ln>
                  <a:solidFill>
                    <a:srgbClr val="F6A3BF"/>
                  </a:solidFill>
                </a:ln>
                <a:noFill/>
                <a:latin typeface="Impact" panose="020B0806030902050204" pitchFamily="34" charset="0"/>
              </a:rPr>
              <a:t>03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5B1557B4-6577-EF00-9560-A2DCF3AA23E7}"/>
              </a:ext>
            </a:extLst>
          </p:cNvPr>
          <p:cNvSpPr/>
          <p:nvPr/>
        </p:nvSpPr>
        <p:spPr>
          <a:xfrm>
            <a:off x="1212752" y="8581293"/>
            <a:ext cx="7174523" cy="97888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35B8929-38D0-6603-BC22-4AD6969DF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806E425-AD0F-B7BE-6208-574B18F3E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2683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o corrido">
            <a:extLst>
              <a:ext uri="{FF2B5EF4-FFF2-40B4-BE49-F238E27FC236}">
                <a16:creationId xmlns:a16="http://schemas.microsoft.com/office/drawing/2014/main" id="{36267BB3-C9C0-A3D3-8943-6EF3F78C809A}"/>
              </a:ext>
            </a:extLst>
          </p:cNvPr>
          <p:cNvSpPr txBox="1"/>
          <p:nvPr/>
        </p:nvSpPr>
        <p:spPr>
          <a:xfrm>
            <a:off x="339078" y="3545663"/>
            <a:ext cx="86609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Listas ordenadas são criadas com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‘&lt;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ol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&gt;’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enquanto listas não ordenadas são criadas com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‘&lt;</a:t>
            </a:r>
            <a:r>
              <a:rPr lang="pt-BR" sz="2400" b="1" dirty="0" err="1">
                <a:latin typeface="Calibri" panose="020F0502020204030204" pitchFamily="34" charset="0"/>
                <a:cs typeface="Calibri" panose="020F0502020204030204" pitchFamily="34" charset="0"/>
              </a:rPr>
              <a:t>ul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&gt;’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Cada item da lista é marcado com </a:t>
            </a:r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‘&lt;li&gt;’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3" name="Subtítulo">
            <a:extLst>
              <a:ext uri="{FF2B5EF4-FFF2-40B4-BE49-F238E27FC236}">
                <a16:creationId xmlns:a16="http://schemas.microsoft.com/office/drawing/2014/main" id="{8E9A333A-7956-4D00-2CF8-E221218C5E71}"/>
              </a:ext>
            </a:extLst>
          </p:cNvPr>
          <p:cNvSpPr txBox="1"/>
          <p:nvPr/>
        </p:nvSpPr>
        <p:spPr>
          <a:xfrm>
            <a:off x="444979" y="2107788"/>
            <a:ext cx="86609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Criar mais organização em tópicos</a:t>
            </a:r>
          </a:p>
        </p:txBody>
      </p:sp>
      <p:sp>
        <p:nvSpPr>
          <p:cNvPr id="4" name="Título">
            <a:extLst>
              <a:ext uri="{FF2B5EF4-FFF2-40B4-BE49-F238E27FC236}">
                <a16:creationId xmlns:a16="http://schemas.microsoft.com/office/drawing/2014/main" id="{96CAC895-E346-33FA-32BE-A937AE106C53}"/>
              </a:ext>
            </a:extLst>
          </p:cNvPr>
          <p:cNvSpPr txBox="1"/>
          <p:nvPr/>
        </p:nvSpPr>
        <p:spPr>
          <a:xfrm>
            <a:off x="444979" y="775179"/>
            <a:ext cx="866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600" dirty="0">
                <a:latin typeface="Impact" panose="020B0806030902050204" pitchFamily="34" charset="0"/>
              </a:rPr>
              <a:t>Listas Ordenadas e não Ordenadas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2C8E53-FE24-1E62-36C6-5A487E6E90F2}"/>
              </a:ext>
            </a:extLst>
          </p:cNvPr>
          <p:cNvSpPr/>
          <p:nvPr/>
        </p:nvSpPr>
        <p:spPr>
          <a:xfrm>
            <a:off x="339078" y="0"/>
            <a:ext cx="144000" cy="1320800"/>
          </a:xfrm>
          <a:prstGeom prst="rect">
            <a:avLst/>
          </a:prstGeom>
          <a:gradFill flip="none" rotWithShape="1">
            <a:gsLst>
              <a:gs pos="0">
                <a:srgbClr val="F6A1BF"/>
              </a:gs>
              <a:gs pos="100000">
                <a:srgbClr val="FDEDF3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6394C620-B44F-33AD-2ACA-DF4E21C7F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064" y="4978598"/>
            <a:ext cx="8619966" cy="646898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7D9950B-6077-73B9-7641-B76808530D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HTML 5 MASTERS JEDI - MARCOS PELAEZ</a:t>
            </a:r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73A36-49D4-43EF-741C-F1DD20FD8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2FC149-DB21-47B4-89CB-98CA1FA14C4F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67815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461</TotalTime>
  <Words>1212</Words>
  <Application>Microsoft Office PowerPoint</Application>
  <PresentationFormat>Papel A3 (297 x 420 mm)</PresentationFormat>
  <Paragraphs>136</Paragraphs>
  <Slides>25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4" baseType="lpstr">
      <vt:lpstr>Abadi</vt:lpstr>
      <vt:lpstr>Aptos</vt:lpstr>
      <vt:lpstr>Aptos Display</vt:lpstr>
      <vt:lpstr>Arial</vt:lpstr>
      <vt:lpstr>Calibri</vt:lpstr>
      <vt:lpstr>Calibri Light</vt:lpstr>
      <vt:lpstr>Impact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HTML 5 - A Odisseia dos Mestres do HTML</dc:title>
  <dc:creator>Marcos Antonio Pelaez de Sousa</dc:creator>
  <cp:lastModifiedBy>Marcos Antonio Pelaez de Sousa</cp:lastModifiedBy>
  <cp:revision>23</cp:revision>
  <dcterms:created xsi:type="dcterms:W3CDTF">2024-05-08T13:23:26Z</dcterms:created>
  <dcterms:modified xsi:type="dcterms:W3CDTF">2024-05-12T22:36:02Z</dcterms:modified>
</cp:coreProperties>
</file>